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0" r:id="rId4"/>
    <p:sldId id="266" r:id="rId5"/>
    <p:sldId id="271" r:id="rId6"/>
    <p:sldId id="272" r:id="rId7"/>
    <p:sldId id="273" r:id="rId8"/>
    <p:sldId id="274" r:id="rId9"/>
    <p:sldId id="262" r:id="rId10"/>
    <p:sldId id="275" r:id="rId11"/>
    <p:sldId id="257" r:id="rId12"/>
    <p:sldId id="265" r:id="rId13"/>
  </p:sldIdLst>
  <p:sldSz cx="18288000" cy="10287000"/>
  <p:notesSz cx="6858000" cy="9144000"/>
  <p:embeddedFontLst>
    <p:embeddedFont>
      <p:font typeface="Fira Code" panose="020B0809050000020004" pitchFamily="49" charset="0"/>
      <p:regular r:id="rId15"/>
      <p:bold r:id="rId16"/>
    </p:embeddedFont>
    <p:embeddedFont>
      <p:font typeface="Open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6" d="100"/>
          <a:sy n="46" d="100"/>
        </p:scale>
        <p:origin x="184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7BBB3-76BC-4CAC-A5CC-2F5B5C105BF7}" type="datetimeFigureOut">
              <a:rPr lang="en-BE" smtClean="0"/>
              <a:t>31/01/2024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F425-8B51-4821-9A4C-07A33B98FCE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986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Guy L. Steele Jr.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Aka Mocha aka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LiveScript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Renamed to JavaScript to piggy back on the success of Java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JavaScript: confusing recruiters since 1997</a:t>
            </a:r>
          </a:p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416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347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ES4 abandoned</a:t>
            </a:r>
            <a:r>
              <a:rPr lang="en-US" sz="1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Political differences</a:t>
            </a:r>
          </a:p>
          <a:p>
            <a:endParaRPr lang="en-US" sz="1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1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2009 ES5: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“use strict”,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JSON.parse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stringify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, Array &amp;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Object.prototype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 stuff</a:t>
            </a:r>
          </a:p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5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25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506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Dynamic obj key values: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{['field' + index]: true}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Generators: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function*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fn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() { yield true } const gen =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fn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();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gen.next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().value (ended / reset())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for(let num of seq) {}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Functions: Default arguments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Destructuring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: for(let [key, value] of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Object.entries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(obj)) {}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Modules: import/export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Map, Set,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WeakSet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WeakMap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147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RegExp</a:t>
            </a:r>
            <a:r>
              <a:rPr lang="en-US" b="1" dirty="0"/>
              <a:t> </a:t>
            </a:r>
            <a:r>
              <a:rPr lang="en-US" b="1" dirty="0" err="1"/>
              <a:t>Lookaround</a:t>
            </a:r>
            <a:r>
              <a:rPr lang="en-US" b="1" dirty="0"/>
              <a:t>:</a:t>
            </a:r>
          </a:p>
          <a:p>
            <a:r>
              <a:rPr lang="en-US" dirty="0"/>
              <a:t>(?=) - positive lookahead</a:t>
            </a:r>
          </a:p>
          <a:p>
            <a:r>
              <a:rPr lang="en-US" dirty="0"/>
              <a:t>(?!) - negative lookahead</a:t>
            </a:r>
          </a:p>
          <a:p>
            <a:r>
              <a:rPr lang="en-US" dirty="0"/>
              <a:t>(?&lt;=) - positive lookbehind</a:t>
            </a:r>
          </a:p>
          <a:p>
            <a:r>
              <a:rPr lang="en-US" dirty="0"/>
              <a:t>(?&lt;!) - negative lookbehind</a:t>
            </a:r>
          </a:p>
          <a:p>
            <a:endParaRPr lang="en-US" dirty="0"/>
          </a:p>
          <a:p>
            <a:r>
              <a:rPr lang="en-US" b="1" dirty="0" err="1"/>
              <a:t>dotall</a:t>
            </a:r>
            <a:r>
              <a:rPr lang="en-US" b="1" dirty="0"/>
              <a:t> flag</a:t>
            </a:r>
            <a:r>
              <a:rPr lang="en-US" dirty="0"/>
              <a:t>: 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Asynchronous Iteration:</a:t>
            </a:r>
            <a:endParaRPr lang="en-US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promises = [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Promise.resolve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Promise.resolve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)]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await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line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promises)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expect(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typeof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line).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toBe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'number'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755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sv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9.svg"/><Relationship Id="rId4" Type="http://schemas.openxmlformats.org/officeDocument/2006/relationships/image" Target="../media/image45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jpg"/><Relationship Id="rId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5.web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72405" y="1935949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3825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MODERN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0" y="36792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591806" y="409519"/>
            <a:ext cx="124972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233825" y="9364340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6774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JS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86C072-FA00-0751-B4C4-6A27497573B3}"/>
              </a:ext>
            </a:extLst>
          </p:cNvPr>
          <p:cNvSpPr/>
          <p:nvPr/>
        </p:nvSpPr>
        <p:spPr>
          <a:xfrm>
            <a:off x="14726913" y="9523446"/>
            <a:ext cx="3378031" cy="643205"/>
          </a:xfrm>
          <a:prstGeom prst="roundRect">
            <a:avLst/>
          </a:prstGeom>
          <a:solidFill>
            <a:srgbClr val="FFEE93"/>
          </a:solidFill>
          <a:ln>
            <a:solidFill>
              <a:srgbClr val="FFC0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rgbClr val="FFC09F"/>
                </a:solidFill>
              </a:rPr>
              <a:t>FrontendTrack</a:t>
            </a:r>
            <a:endParaRPr lang="en-BE" sz="3200" b="1" dirty="0">
              <a:solidFill>
                <a:srgbClr val="FFC09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ES2016-2018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BF206-E0B8-7F36-0F89-C3284991354E}"/>
              </a:ext>
            </a:extLst>
          </p:cNvPr>
          <p:cNvSpPr txBox="1"/>
          <p:nvPr/>
        </p:nvSpPr>
        <p:spPr>
          <a:xfrm>
            <a:off x="453195" y="1866573"/>
            <a:ext cx="1719641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ES2016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Array.prototype.includes</a:t>
            </a:r>
            <a:r>
              <a:rPr lang="en-US" sz="4800" dirty="0">
                <a:solidFill>
                  <a:schemeClr val="bg1"/>
                </a:solidFill>
              </a:rPr>
              <a:t>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Exponentiation operator (**)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ES2017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async/await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Object.entries</a:t>
            </a:r>
            <a:endParaRPr lang="en-US" sz="6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ES2018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Object rest/spread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RegExp</a:t>
            </a:r>
            <a:r>
              <a:rPr lang="en-US" sz="4800" dirty="0">
                <a:solidFill>
                  <a:schemeClr val="bg1"/>
                </a:solidFill>
              </a:rPr>
              <a:t> (named captures, lookbehind, </a:t>
            </a:r>
            <a:r>
              <a:rPr lang="en-US" sz="4800" dirty="0" err="1">
                <a:solidFill>
                  <a:schemeClr val="bg1"/>
                </a:solidFill>
              </a:rPr>
              <a:t>dotall</a:t>
            </a:r>
            <a:r>
              <a:rPr lang="en-US" sz="4800" dirty="0">
                <a:solidFill>
                  <a:schemeClr val="bg1"/>
                </a:solidFill>
              </a:rPr>
              <a:t> flag)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Asynchronous Iteration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8830170" y="2737788"/>
            <a:ext cx="9441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ECMAScript 2019-2024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strike="sngStrike" dirty="0">
                <a:solidFill>
                  <a:schemeClr val="bg1"/>
                </a:solidFill>
              </a:rPr>
              <a:t>TypeScript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Let’s Start!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9" y="316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JavaScript?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38EE78-E7A5-EB2B-0F51-8F43E0035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52700"/>
            <a:ext cx="9372600" cy="7561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78C25-AD31-4B75-4A95-C0B54D272621}"/>
              </a:ext>
            </a:extLst>
          </p:cNvPr>
          <p:cNvSpPr txBox="1"/>
          <p:nvPr/>
        </p:nvSpPr>
        <p:spPr>
          <a:xfrm>
            <a:off x="0" y="1276171"/>
            <a:ext cx="1802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Everyones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favourite</a:t>
            </a:r>
            <a:r>
              <a:rPr lang="en-US" sz="7200" dirty="0">
                <a:solidFill>
                  <a:schemeClr val="bg1"/>
                </a:solidFill>
              </a:rPr>
              <a:t>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227190" y="8972814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8735" y="9480661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87841" y="196072"/>
            <a:ext cx="1804643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Debugging JavaScript?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57F59-C8E7-7E43-0355-E99E4E954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13" y="1601741"/>
            <a:ext cx="10741373" cy="82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862986" y="2482943"/>
            <a:ext cx="151390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1991 – First website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1993 – 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1996 –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1997 – ES1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1998 – ES2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1999 – ES3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942975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24318" y="1943100"/>
            <a:ext cx="18263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Long JavaScript Winter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4D2226-815A-8388-E22C-3A2B363A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861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862985" y="2482943"/>
            <a:ext cx="171964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2003 – ES4 abandoned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2006 – jQuery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2007 – iPhone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2008 – HTML5, Android, JS: The Good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2009 – Node &amp; </a:t>
            </a:r>
            <a:r>
              <a:rPr lang="en-US" sz="7200" dirty="0" err="1">
                <a:solidFill>
                  <a:schemeClr val="bg1"/>
                </a:solidFill>
              </a:rPr>
              <a:t>CoffeeScript</a:t>
            </a:r>
            <a:endParaRPr lang="en-US" sz="7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2009 – ES5 </a:t>
            </a:r>
            <a:r>
              <a:rPr lang="en-US" sz="5400" dirty="0">
                <a:solidFill>
                  <a:schemeClr val="bg1"/>
                </a:solidFill>
              </a:rPr>
              <a:t>(JSON, </a:t>
            </a:r>
            <a:r>
              <a:rPr lang="en-US" sz="5400" dirty="0" err="1">
                <a:solidFill>
                  <a:schemeClr val="bg1"/>
                </a:solidFill>
              </a:rPr>
              <a:t>Array.prototype</a:t>
            </a:r>
            <a:r>
              <a:rPr lang="en-US" sz="5400" dirty="0">
                <a:solidFill>
                  <a:schemeClr val="bg1"/>
                </a:solidFill>
              </a:rPr>
              <a:t>)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6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862985" y="2482943"/>
            <a:ext cx="171964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2010 – AngularJS &amp; Jasmine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2011 – Bootstrap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2012 – 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2013 – React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2014 – Vue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2015 – Angular</a:t>
            </a:r>
          </a:p>
        </p:txBody>
      </p:sp>
    </p:spTree>
    <p:extLst>
      <p:ext uri="{BB962C8B-B14F-4D97-AF65-F5344CB8AC3E}">
        <p14:creationId xmlns:p14="http://schemas.microsoft.com/office/powerpoint/2010/main" val="31421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942975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228600" y="1943100"/>
            <a:ext cx="1805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JavaScript Winter: 1999 – 2015 </a:t>
            </a:r>
            <a:r>
              <a:rPr lang="en-BE" sz="6000" dirty="0"/>
              <a:t>💀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77D40-8888-3C3B-B6D5-E52C729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861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ES2015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BF206-E0B8-7F36-0F89-C3284991354E}"/>
              </a:ext>
            </a:extLst>
          </p:cNvPr>
          <p:cNvSpPr txBox="1"/>
          <p:nvPr/>
        </p:nvSpPr>
        <p:spPr>
          <a:xfrm>
            <a:off x="620558" y="2244442"/>
            <a:ext cx="1719641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let / const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Arrow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Template Strings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Promises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Rest &amp; Spread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… &amp; many more!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372</Words>
  <Application>Microsoft Office PowerPoint</Application>
  <PresentationFormat>Custom</PresentationFormat>
  <Paragraphs>95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 Bold</vt:lpstr>
      <vt:lpstr>Calibri</vt:lpstr>
      <vt:lpstr>Arial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57</cp:revision>
  <dcterms:created xsi:type="dcterms:W3CDTF">2006-08-16T00:00:00Z</dcterms:created>
  <dcterms:modified xsi:type="dcterms:W3CDTF">2024-01-31T14:24:26Z</dcterms:modified>
  <dc:identifier>DAE4nIrG1s0</dc:identifier>
</cp:coreProperties>
</file>